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346" r:id="rId2"/>
    <p:sldId id="354" r:id="rId3"/>
    <p:sldId id="348" r:id="rId4"/>
    <p:sldId id="352" r:id="rId5"/>
    <p:sldId id="350" r:id="rId6"/>
    <p:sldId id="333" r:id="rId7"/>
    <p:sldId id="358" r:id="rId8"/>
    <p:sldId id="361" r:id="rId9"/>
    <p:sldId id="360" r:id="rId10"/>
    <p:sldId id="364" r:id="rId11"/>
    <p:sldId id="3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8C2084"/>
    <a:srgbClr val="FE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14" autoAdjust="0"/>
    <p:restoredTop sz="92657" autoAdjust="0"/>
  </p:normalViewPr>
  <p:slideViewPr>
    <p:cSldViewPr>
      <p:cViewPr varScale="1">
        <p:scale>
          <a:sx n="68" d="100"/>
          <a:sy n="68" d="100"/>
        </p:scale>
        <p:origin x="12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B0FA-3FDE-43D1-BA91-7D6290444165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F5B61-8280-4DDD-BF0D-27330B3F7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21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eaLnBrk="1" hangingPunct="1"/>
            <a:fld id="{7A18729D-C715-4608-B492-A9A44F3894FA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fld id="{FB4F2255-DDA4-4FE4-A126-30C966D0196F}" type="datetime1">
              <a:rPr lang="en-US" altLang="en-US" sz="1400" smtClean="0"/>
              <a:pPr eaLnBrk="1" hangingPunct="1"/>
              <a:t>9/10/2021</a:t>
            </a:fld>
            <a:r>
              <a:rPr lang="en-US" altLang="en-US" sz="1400" dirty="0" smtClean="0"/>
              <a:t>							- </a:t>
            </a:r>
            <a:fld id="{6E2308D6-4AD8-45D9-AABC-9BB1BDE8FD56}" type="slidenum">
              <a:rPr lang="en-US" altLang="en-US" sz="1400" smtClean="0"/>
              <a:pPr eaLnBrk="1" hangingPunct="1"/>
              <a:t>4</a:t>
            </a:fld>
            <a:r>
              <a:rPr lang="en-US" altLang="en-US" sz="1400" dirty="0" smtClean="0"/>
              <a:t> -					</a:t>
            </a:r>
            <a:r>
              <a:rPr lang="en-US" altLang="en-US" sz="1400" dirty="0" err="1" smtClean="0"/>
              <a:t>Giao</a:t>
            </a:r>
            <a:r>
              <a:rPr lang="en-US" altLang="en-US" sz="1400" dirty="0" smtClean="0"/>
              <a:t> an: Dai So 9</a:t>
            </a:r>
          </a:p>
        </p:txBody>
      </p:sp>
    </p:spTree>
    <p:extLst>
      <p:ext uri="{BB962C8B-B14F-4D97-AF65-F5344CB8AC3E}">
        <p14:creationId xmlns:p14="http://schemas.microsoft.com/office/powerpoint/2010/main" val="4257633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64B9DE-0615-4D28-B053-66DF2A0DC28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64115-7A92-4E73-833B-14E960143F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Th&#237;%20nghi&#7879;m%20B&#7897;t%20Fe+B&#7897;t%20S.MP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6096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794266"/>
            <a:ext cx="65428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 2:</a:t>
            </a:r>
          </a:p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HOÁ 8( </a:t>
            </a:r>
            <a:r>
              <a:rPr lang="en-US" sz="40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537529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09600"/>
                <a:ext cx="8229600" cy="5397691"/>
              </a:xfrm>
            </p:spPr>
            <p:txBody>
              <a:bodyPr>
                <a:normAutofit/>
              </a:bodyPr>
              <a:lstStyle/>
              <a:p>
                <a:pPr marL="228600" indent="0" algn="just">
                  <a:spcBef>
                    <a:spcPts val="0"/>
                  </a:spcBef>
                </a:pP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2: C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ho 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8,4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g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Iron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 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Fe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tác dụng vừa đủ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với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300ml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dung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dịch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Hydrochloric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cid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HCl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thì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thu được dung dịch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muối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Iron(II)chloride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:r>
                  <a:rPr lang="en-US" dirty="0" smtClean="0"/>
                  <a:t>FeCl</a:t>
                </a:r>
                <a:r>
                  <a:rPr lang="en-US" baseline="-25000" dirty="0" smtClean="0"/>
                  <a:t>2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và một lượng khí h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ydrogen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 H</a:t>
                </a:r>
                <a:r>
                  <a:rPr lang="vi-VN" sz="2800" baseline="-25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2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 thoát ra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lvl="0" indent="0" algn="just">
                  <a:spcBef>
                    <a:spcPts val="0"/>
                  </a:spcBef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a)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Viết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PTHH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marR="0" lvl="0" indent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b)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Tính thể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khí thoát ra 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ở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điều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kiện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chuẩn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25</m:t>
                    </m:r>
                    <m:r>
                      <m:rPr>
                        <m:nor/>
                      </m:rPr>
                      <a:rPr lang="en-US" sz="2400" baseline="30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o</m:t>
                    </m:r>
                    <m:r>
                      <m:rPr>
                        <m:nor/>
                      </m:rPr>
                      <a: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C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1 bar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)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marR="0" lvl="0" indent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c)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Tính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nồng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độ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mol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dung </a:t>
                </a: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dịch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acid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Hydrochloric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cid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HCl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228600" marR="0" indent="457200" algn="just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vi-VN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Cho </a:t>
                </a:r>
                <a:r>
                  <a:rPr lang="en-US" sz="24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Fe</a:t>
                </a:r>
                <a:r>
                  <a:rPr lang="vi-VN" sz="24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= </a:t>
                </a:r>
                <a:r>
                  <a:rPr lang="en-US" sz="24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56</a:t>
                </a:r>
                <a:endParaRPr lang="en-US" sz="2800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09600"/>
                <a:ext cx="8229600" cy="5397691"/>
              </a:xfrm>
              <a:blipFill>
                <a:blip r:embed="rId2"/>
                <a:stretch>
                  <a:fillRect l="-1481" t="-1130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92148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vi-VN" dirty="0"/>
              <a:t>PTHH: </a:t>
            </a:r>
            <a:r>
              <a:rPr lang="en-US" dirty="0" smtClean="0"/>
              <a:t>Fe</a:t>
            </a:r>
            <a:r>
              <a:rPr lang="vi-VN" dirty="0" smtClean="0"/>
              <a:t>+ </a:t>
            </a:r>
            <a:r>
              <a:rPr lang="en-US" dirty="0" smtClean="0"/>
              <a:t>2HCl </a:t>
            </a:r>
            <a:r>
              <a:rPr lang="vi-VN" dirty="0" smtClean="0">
                <a:sym typeface="Wingdings" panose="05000000000000000000" pitchFamily="2" charset="2"/>
              </a:rPr>
              <a:t></a:t>
            </a:r>
            <a:r>
              <a:rPr lang="vi-VN" dirty="0" smtClean="0"/>
              <a:t> </a:t>
            </a:r>
            <a:r>
              <a:rPr lang="en-US" dirty="0"/>
              <a:t>FeCl</a:t>
            </a:r>
            <a:r>
              <a:rPr lang="en-US" baseline="-25000" dirty="0"/>
              <a:t>2 </a:t>
            </a:r>
            <a:r>
              <a:rPr lang="vi-VN" dirty="0" smtClean="0"/>
              <a:t>+ </a:t>
            </a:r>
            <a:r>
              <a:rPr lang="vi-VN" dirty="0"/>
              <a:t>H</a:t>
            </a:r>
            <a:r>
              <a:rPr lang="vi-VN" baseline="-25000" dirty="0"/>
              <a:t>2</a:t>
            </a:r>
            <a:r>
              <a:rPr lang="vi-VN" dirty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vi-VN" dirty="0" smtClean="0">
                    <a:effectLst/>
                  </a:rPr>
                  <a:t>Ta có: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b="1" i="1" smtClean="0">
                            <a:effectLst/>
                            <a:latin typeface="Cambria Math" panose="02040503050406030204" pitchFamily="18" charset="0"/>
                          </a:rPr>
                          <m:t>𝑭𝒆</m:t>
                        </m:r>
                      </m:sub>
                    </m:sSub>
                    <m:r>
                      <a:rPr lang="vi-VN">
                        <a:effectLst/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effectLst/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effectLst/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den>
                    </m:f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effectLst/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b="1" i="0" smtClean="0">
                            <a:effectLst/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0" smtClean="0">
                            <a:effectLst/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b="1" i="0" smtClean="0">
                            <a:effectLst/>
                            <a:latin typeface="Cambria Math" panose="02040503050406030204" pitchFamily="18" charset="0"/>
                          </a:rPr>
                          <m:t>𝟓𝟔</m:t>
                        </m:r>
                      </m:den>
                    </m:f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=0,</m:t>
                    </m:r>
                    <m:r>
                      <a:rPr lang="en-US" b="1" i="1" smtClean="0">
                        <a:effectLst/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 (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vi-VN" dirty="0">
                    <a:effectLst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62000" y="2037195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(mol)	</a:t>
            </a:r>
            <a:r>
              <a:rPr lang="vi-VN" sz="2000" dirty="0"/>
              <a:t>1	</a:t>
            </a:r>
            <a:r>
              <a:rPr lang="en-US" sz="2000" dirty="0" smtClean="0"/>
              <a:t>2</a:t>
            </a:r>
            <a:r>
              <a:rPr lang="vi-VN" sz="2000" dirty="0"/>
              <a:t>	</a:t>
            </a:r>
            <a:r>
              <a:rPr lang="en-US" sz="2000" dirty="0" smtClean="0"/>
              <a:t>    </a:t>
            </a:r>
            <a:r>
              <a:rPr lang="vi-VN" sz="2000" dirty="0" smtClean="0"/>
              <a:t>1</a:t>
            </a:r>
            <a:r>
              <a:rPr lang="vi-VN" sz="2000" dirty="0"/>
              <a:t>	    </a:t>
            </a:r>
            <a:r>
              <a:rPr lang="en-US" sz="2000" dirty="0" smtClean="0"/>
              <a:t> </a:t>
            </a:r>
            <a:r>
              <a:rPr lang="vi-VN" sz="2000" dirty="0" smtClean="0"/>
              <a:t> </a:t>
            </a:r>
            <a:r>
              <a:rPr lang="vi-VN" sz="2000" dirty="0"/>
              <a:t>1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2350532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    </a:t>
            </a:r>
            <a:r>
              <a:rPr lang="vi-VN" sz="2400" dirty="0" smtClean="0">
                <a:solidFill>
                  <a:srgbClr val="FF0000"/>
                </a:solidFill>
              </a:rPr>
              <a:t>0,</a:t>
            </a:r>
            <a:r>
              <a:rPr lang="en-US" sz="2400" dirty="0" smtClean="0">
                <a:solidFill>
                  <a:srgbClr val="FF0000"/>
                </a:solidFill>
              </a:rPr>
              <a:t>15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vi-VN" sz="2400" dirty="0" smtClean="0">
                <a:solidFill>
                  <a:srgbClr val="FF0000"/>
                </a:solidFill>
              </a:rPr>
              <a:t>0,</a:t>
            </a:r>
            <a:r>
              <a:rPr lang="en-US" sz="2400" dirty="0" smtClean="0">
                <a:solidFill>
                  <a:srgbClr val="FF0000"/>
                </a:solidFill>
              </a:rPr>
              <a:t>3 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vi-VN" sz="2400" dirty="0" smtClean="0">
                <a:solidFill>
                  <a:srgbClr val="FF0000"/>
                </a:solidFill>
              </a:rPr>
              <a:t>0,</a:t>
            </a:r>
            <a:r>
              <a:rPr lang="en-US" sz="2400" dirty="0" smtClean="0">
                <a:solidFill>
                  <a:srgbClr val="FF0000"/>
                </a:solidFill>
              </a:rPr>
              <a:t>15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vi-VN" sz="2400" dirty="0" smtClean="0">
                <a:solidFill>
                  <a:srgbClr val="FF0000"/>
                </a:solidFill>
              </a:rPr>
              <a:t>0,</a:t>
            </a:r>
            <a:r>
              <a:rPr lang="en-US" sz="2400" dirty="0" smtClean="0">
                <a:solidFill>
                  <a:srgbClr val="FF0000"/>
                </a:solidFill>
              </a:rPr>
              <a:t>15</a:t>
            </a:r>
            <a:endParaRPr 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2000" y="3090938"/>
                <a:ext cx="7315200" cy="560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vi-VN" sz="28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vi-VN" sz="28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24,79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=0,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 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24,79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3,72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( 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090938"/>
                <a:ext cx="7315200" cy="560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19200" y="4191000"/>
                <a:ext cx="6096000" cy="1106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𝐌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𝐻𝐶𝑙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𝐧</m:t>
                            </m:r>
                          </m:e>
                          <m:sub/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𝐝𝐝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>
                            <a:latin typeface="Cambria Math" panose="02040503050406030204" pitchFamily="18" charset="0"/>
                          </a:rPr>
                          <m:t> 0,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>
                            <a:latin typeface="Cambria Math" panose="02040503050406030204" pitchFamily="18" charset="0"/>
                          </a:rPr>
                          <m:t>0,3</m:t>
                        </m:r>
                      </m:den>
                    </m:f>
                  </m:oMath>
                </a14:m>
                <a:r>
                  <a:rPr lang="en-US" sz="3200" dirty="0" smtClean="0"/>
                  <a:t>=1(M</a:t>
                </a:r>
                <a:r>
                  <a:rPr lang="en-US" sz="3200" dirty="0"/>
                  <a:t>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191000"/>
                <a:ext cx="6096000" cy="11061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81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5" grpId="0"/>
      <p:bldP spid="6" grpId="0"/>
      <p:bldP spid="8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7" descr="8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00" b="20000"/>
          <a:stretch>
            <a:fillRect/>
          </a:stretch>
        </p:blipFill>
        <p:spPr bwMode="auto">
          <a:xfrm>
            <a:off x="1295400" y="2895600"/>
            <a:ext cx="648017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Text Box 8"/>
          <p:cNvSpPr txBox="1">
            <a:spLocks noChangeArrowheads="1"/>
          </p:cNvSpPr>
          <p:nvPr/>
        </p:nvSpPr>
        <p:spPr bwMode="auto">
          <a:xfrm>
            <a:off x="0" y="1700213"/>
            <a:ext cx="88931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latin typeface="Times New Roman" panose="02020603050405020304" pitchFamily="18" charset="0"/>
              </a:rPr>
              <a:t>Hãy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chỉ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ra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đâu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b="1" dirty="0">
                <a:latin typeface="Times New Roman" panose="02020603050405020304" pitchFamily="18" charset="0"/>
              </a:rPr>
              <a:t> dung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môi</a:t>
            </a:r>
            <a:r>
              <a:rPr lang="en-US" altLang="en-US" sz="2400" b="1" dirty="0">
                <a:latin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chất</a:t>
            </a:r>
            <a:r>
              <a:rPr lang="en-US" altLang="en-US" sz="2400" b="1" dirty="0">
                <a:latin typeface="Times New Roman" panose="02020603050405020304" pitchFamily="18" charset="0"/>
              </a:rPr>
              <a:t> tan, dung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dịch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vẽ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sau</a:t>
            </a:r>
            <a:r>
              <a:rPr lang="en-US" altLang="en-US" sz="2400" b="1" dirty="0">
                <a:latin typeface="Times New Roman" panose="02020603050405020304" pitchFamily="18" charset="0"/>
              </a:rPr>
              <a:t>?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Từ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đó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nêu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khái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niệm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trên</a:t>
            </a:r>
            <a:r>
              <a:rPr lang="en-US" altLang="en-US" sz="2400" b="1" dirty="0">
                <a:latin typeface="Times New Roman" panose="02020603050405020304" pitchFamily="18" charset="0"/>
              </a:rPr>
              <a:t>? </a:t>
            </a:r>
            <a:r>
              <a:rPr lang="en-US" altLang="en-US" sz="2400" b="1" dirty="0">
                <a:latin typeface=".VnArial" panose="020B7200000000000000" pitchFamily="34" charset="0"/>
              </a:rPr>
              <a:t> </a:t>
            </a:r>
            <a:endParaRPr lang="vi-VN" altLang="en-US" sz="2400" b="1" dirty="0">
              <a:latin typeface=".VnArial" panose="020B7200000000000000" pitchFamily="34" charset="0"/>
            </a:endParaRPr>
          </a:p>
        </p:txBody>
      </p:sp>
      <p:pic>
        <p:nvPicPr>
          <p:cNvPr id="3077" name="Picture 6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063" y="5578475"/>
            <a:ext cx="139065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0" y="762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I</a:t>
            </a:r>
            <a:r>
              <a:rPr lang="en-US" sz="1400" dirty="0">
                <a:solidFill>
                  <a:srgbClr val="FF00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DUNG MÔI, CHẤT TAN, DUNG DỊCH</a:t>
            </a:r>
          </a:p>
        </p:txBody>
      </p:sp>
    </p:spTree>
    <p:extLst>
      <p:ext uri="{BB962C8B-B14F-4D97-AF65-F5344CB8AC3E}">
        <p14:creationId xmlns:p14="http://schemas.microsoft.com/office/powerpoint/2010/main" val="15186027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/>
          <a:lstStyle/>
          <a:p>
            <a:pPr lvl="0"/>
            <a:r>
              <a:rPr lang="en-US" dirty="0"/>
              <a:t>Dung </a:t>
            </a:r>
            <a:r>
              <a:rPr lang="en-US" dirty="0" err="1"/>
              <a:t>môi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tan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dung </a:t>
            </a:r>
            <a:r>
              <a:rPr lang="en-US" dirty="0" err="1"/>
              <a:t>dịch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Chất</a:t>
            </a:r>
            <a:r>
              <a:rPr lang="en-US" dirty="0"/>
              <a:t> tan </a:t>
            </a:r>
            <a:r>
              <a:rPr lang="en-US" dirty="0" err="1"/>
              <a:t>là</a:t>
            </a:r>
            <a:r>
              <a:rPr lang="en-US" dirty="0"/>
              <a:t>: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hòa</a:t>
            </a:r>
            <a:r>
              <a:rPr lang="en-US" dirty="0"/>
              <a:t> tan </a:t>
            </a:r>
            <a:r>
              <a:rPr lang="en-US" dirty="0" err="1"/>
              <a:t>trong</a:t>
            </a:r>
            <a:r>
              <a:rPr lang="en-US" dirty="0"/>
              <a:t> dung </a:t>
            </a:r>
            <a:r>
              <a:rPr lang="en-US" dirty="0" err="1"/>
              <a:t>môi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Dung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: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hỗn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dung </a:t>
            </a:r>
            <a:r>
              <a:rPr lang="en-US" dirty="0" err="1"/>
              <a:t>môi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tan.</a:t>
            </a:r>
          </a:p>
          <a:p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: </a:t>
            </a:r>
            <a:r>
              <a:rPr lang="en-US" b="1" u="sng" dirty="0" err="1"/>
              <a:t>Đường</a:t>
            </a:r>
            <a:r>
              <a:rPr lang="en-US" dirty="0"/>
              <a:t> tan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b="1" u="sng" dirty="0" err="1"/>
              <a:t>nước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b="1" u="sng" dirty="0" err="1"/>
              <a:t>nước</a:t>
            </a:r>
            <a:r>
              <a:rPr lang="en-US" b="1" u="sng" dirty="0"/>
              <a:t> </a:t>
            </a:r>
            <a:r>
              <a:rPr lang="en-US" b="1" u="sng" dirty="0" err="1"/>
              <a:t>đường</a:t>
            </a:r>
            <a:r>
              <a:rPr lang="en-US" dirty="0"/>
              <a:t>. </a:t>
            </a:r>
          </a:p>
          <a:p>
            <a:r>
              <a:rPr lang="en-US" dirty="0"/>
              <a:t>           Ta </a:t>
            </a:r>
            <a:r>
              <a:rPr lang="en-US" dirty="0" err="1"/>
              <a:t>nói</a:t>
            </a:r>
            <a:r>
              <a:rPr lang="en-US" dirty="0"/>
              <a:t>: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b="1" i="1" dirty="0" err="1"/>
              <a:t>chất</a:t>
            </a:r>
            <a:r>
              <a:rPr lang="en-US" b="1" i="1" dirty="0"/>
              <a:t> tan</a:t>
            </a:r>
            <a:r>
              <a:rPr lang="en-US" dirty="0"/>
              <a:t>,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b="1" i="1" dirty="0"/>
              <a:t>dung </a:t>
            </a:r>
            <a:r>
              <a:rPr lang="en-US" b="1" i="1" dirty="0" err="1"/>
              <a:t>môi</a:t>
            </a:r>
            <a:r>
              <a:rPr lang="en-US" dirty="0"/>
              <a:t>,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đường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b="1" i="1" dirty="0"/>
              <a:t>dung </a:t>
            </a:r>
            <a:r>
              <a:rPr lang="en-US" b="1" i="1" dirty="0" err="1"/>
              <a:t>dịch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7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77"/>
          <p:cNvSpPr txBox="1">
            <a:spLocks noChangeArrowheads="1"/>
          </p:cNvSpPr>
          <p:nvPr/>
        </p:nvSpPr>
        <p:spPr bwMode="auto">
          <a:xfrm>
            <a:off x="3708400" y="0"/>
            <a:ext cx="4103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/>
          </a:p>
        </p:txBody>
      </p:sp>
      <p:sp>
        <p:nvSpPr>
          <p:cNvPr id="74830" name="Text Box 78"/>
          <p:cNvSpPr txBox="1">
            <a:spLocks noChangeArrowheads="1"/>
          </p:cNvSpPr>
          <p:nvPr/>
        </p:nvSpPr>
        <p:spPr bwMode="auto">
          <a:xfrm>
            <a:off x="533400" y="565151"/>
            <a:ext cx="8000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2"/>
                </a:solidFill>
                <a:latin typeface=".VnArialH" panose="020B7200000000000000" pitchFamily="34" charset="0"/>
              </a:rPr>
              <a:t>II. </a:t>
            </a:r>
            <a:r>
              <a:rPr lang="en-US" altLang="en-US" sz="2800" b="1" dirty="0" err="1">
                <a:solidFill>
                  <a:schemeClr val="accent2"/>
                </a:solidFill>
                <a:latin typeface=".VnArialH" panose="020B7200000000000000" pitchFamily="34" charset="0"/>
              </a:rPr>
              <a:t>Nång</a:t>
            </a:r>
            <a:r>
              <a:rPr lang="en-US" altLang="en-US" sz="2800" b="1" dirty="0">
                <a:solidFill>
                  <a:schemeClr val="accent2"/>
                </a:solidFill>
                <a:latin typeface=".VnArialH" panose="020B7200000000000000" pitchFamily="34" charset="0"/>
              </a:rPr>
              <a:t> ®é </a:t>
            </a:r>
            <a:r>
              <a:rPr lang="en-US" altLang="en-US" sz="2800" b="1" dirty="0" err="1">
                <a:solidFill>
                  <a:schemeClr val="accent2"/>
                </a:solidFill>
                <a:latin typeface=".VnArialH" panose="020B7200000000000000" pitchFamily="34" charset="0"/>
              </a:rPr>
              <a:t>mol</a:t>
            </a:r>
            <a:r>
              <a:rPr lang="en-US" altLang="en-US" sz="2800" b="1" dirty="0">
                <a:solidFill>
                  <a:schemeClr val="accent2"/>
                </a:solidFill>
                <a:latin typeface=".VnArialH" panose="020B7200000000000000" pitchFamily="34" charset="0"/>
              </a:rPr>
              <a:t> </a:t>
            </a:r>
            <a:r>
              <a:rPr lang="en-US" altLang="en-US" sz="2800" b="1" dirty="0" err="1">
                <a:solidFill>
                  <a:schemeClr val="accent2"/>
                </a:solidFill>
                <a:latin typeface=".VnArialH" panose="020B7200000000000000" pitchFamily="34" charset="0"/>
              </a:rPr>
              <a:t>cña</a:t>
            </a:r>
            <a:r>
              <a:rPr lang="en-US" altLang="en-US" sz="2800" b="1" dirty="0">
                <a:solidFill>
                  <a:schemeClr val="accent2"/>
                </a:solidFill>
                <a:latin typeface=".VnArialH" panose="020B7200000000000000" pitchFamily="34" charset="0"/>
              </a:rPr>
              <a:t> dung </a:t>
            </a:r>
            <a:r>
              <a:rPr lang="en-US" altLang="en-US" sz="2800" b="1" dirty="0" err="1">
                <a:solidFill>
                  <a:schemeClr val="accent2"/>
                </a:solidFill>
                <a:latin typeface=".VnArialH" panose="020B7200000000000000" pitchFamily="34" charset="0"/>
              </a:rPr>
              <a:t>dÞch</a:t>
            </a:r>
            <a:r>
              <a:rPr lang="en-US" altLang="en-US" sz="2800" b="1" dirty="0">
                <a:solidFill>
                  <a:schemeClr val="accent2"/>
                </a:solidFill>
                <a:latin typeface=".VnArialH" panose="020B7200000000000000" pitchFamily="34" charset="0"/>
              </a:rPr>
              <a:t> (C</a:t>
            </a:r>
            <a:r>
              <a:rPr lang="en-US" altLang="en-US" sz="2800" b="1" baseline="-25000" dirty="0">
                <a:solidFill>
                  <a:schemeClr val="accent2"/>
                </a:solidFill>
                <a:latin typeface=".VnArialH" panose="020B7200000000000000" pitchFamily="34" charset="0"/>
              </a:rPr>
              <a:t>m</a:t>
            </a:r>
            <a:r>
              <a:rPr lang="en-US" altLang="en-US" sz="2800" b="1" dirty="0">
                <a:solidFill>
                  <a:schemeClr val="accent2"/>
                </a:solidFill>
                <a:latin typeface=".VnArialH" panose="020B7200000000000000" pitchFamily="34" charset="0"/>
              </a:rPr>
              <a:t>)</a:t>
            </a:r>
            <a:endParaRPr lang="en-US" altLang="en-US" sz="2800" dirty="0"/>
          </a:p>
        </p:txBody>
      </p:sp>
      <p:sp>
        <p:nvSpPr>
          <p:cNvPr id="74832" name="Text Box 80"/>
          <p:cNvSpPr txBox="1">
            <a:spLocks noChangeArrowheads="1"/>
          </p:cNvSpPr>
          <p:nvPr/>
        </p:nvSpPr>
        <p:spPr bwMode="auto">
          <a:xfrm>
            <a:off x="1066800" y="1483659"/>
            <a:ext cx="67452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chemeClr val="accent2"/>
                </a:solidFill>
              </a:rPr>
              <a:t>*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Nång</a:t>
            </a:r>
            <a:r>
              <a:rPr lang="en-US" altLang="en-US" sz="2000" b="1" dirty="0">
                <a:solidFill>
                  <a:schemeClr val="accent2"/>
                </a:solidFill>
              </a:rPr>
              <a:t> ®é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mol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cña</a:t>
            </a:r>
            <a:r>
              <a:rPr lang="en-US" altLang="en-US" sz="2000" b="1" dirty="0">
                <a:solidFill>
                  <a:schemeClr val="accent2"/>
                </a:solidFill>
              </a:rPr>
              <a:t> dung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dÞch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cho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biÕt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sè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mol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chÊt</a:t>
            </a:r>
            <a:r>
              <a:rPr lang="en-US" altLang="en-US" sz="2000" b="1" dirty="0">
                <a:solidFill>
                  <a:schemeClr val="accent2"/>
                </a:solidFill>
              </a:rPr>
              <a:t> tan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trong</a:t>
            </a:r>
            <a:r>
              <a:rPr lang="en-US" altLang="en-US" sz="2000" b="1" dirty="0">
                <a:solidFill>
                  <a:schemeClr val="accent2"/>
                </a:solidFill>
              </a:rPr>
              <a:t> 1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lÝt</a:t>
            </a:r>
            <a:r>
              <a:rPr lang="en-US" altLang="en-US" sz="2000" b="1" dirty="0">
                <a:solidFill>
                  <a:schemeClr val="accent2"/>
                </a:solidFill>
              </a:rPr>
              <a:t> dung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dÞch</a:t>
            </a:r>
            <a:r>
              <a:rPr lang="en-US" altLang="en-US" sz="2000" dirty="0"/>
              <a:t> </a:t>
            </a:r>
          </a:p>
        </p:txBody>
      </p:sp>
      <p:sp>
        <p:nvSpPr>
          <p:cNvPr id="74833" name="Text Box 81"/>
          <p:cNvSpPr txBox="1">
            <a:spLocks noChangeArrowheads="1"/>
          </p:cNvSpPr>
          <p:nvPr/>
        </p:nvSpPr>
        <p:spPr bwMode="auto">
          <a:xfrm>
            <a:off x="1439863" y="2744788"/>
            <a:ext cx="2124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chemeClr val="accent2"/>
                </a:solidFill>
              </a:rPr>
              <a:t>*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C«ng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thøc</a:t>
            </a:r>
            <a:r>
              <a:rPr lang="en-US" altLang="en-US" sz="2000" b="1" dirty="0">
                <a:solidFill>
                  <a:schemeClr val="accent2"/>
                </a:solidFill>
              </a:rPr>
              <a:t>:</a:t>
            </a:r>
            <a:endParaRPr lang="en-US" altLang="en-US" sz="2000" dirty="0"/>
          </a:p>
        </p:txBody>
      </p:sp>
      <p:graphicFrame>
        <p:nvGraphicFramePr>
          <p:cNvPr id="74834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465567"/>
              </p:ext>
            </p:extLst>
          </p:nvPr>
        </p:nvGraphicFramePr>
        <p:xfrm>
          <a:off x="3319353" y="2262983"/>
          <a:ext cx="3286235" cy="1262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4" imgW="1155199" imgH="444307" progId="Equation.3">
                  <p:embed/>
                </p:oleObj>
              </mc:Choice>
              <mc:Fallback>
                <p:oleObj name="Equation" r:id="rId4" imgW="1155199" imgH="444307" progId="Equation.3">
                  <p:embed/>
                  <p:pic>
                    <p:nvPicPr>
                      <p:cNvPr id="74834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353" y="2262983"/>
                        <a:ext cx="3286235" cy="1262856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835" name="Text Box 83"/>
          <p:cNvSpPr txBox="1">
            <a:spLocks noChangeArrowheads="1"/>
          </p:cNvSpPr>
          <p:nvPr/>
        </p:nvSpPr>
        <p:spPr bwMode="auto">
          <a:xfrm>
            <a:off x="1438275" y="3573463"/>
            <a:ext cx="2124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 err="1">
                <a:solidFill>
                  <a:schemeClr val="accent2"/>
                </a:solidFill>
              </a:rPr>
              <a:t>Trong</a:t>
            </a:r>
            <a:r>
              <a:rPr lang="en-US" altLang="en-US" sz="2000" b="1" dirty="0">
                <a:solidFill>
                  <a:schemeClr val="accent2"/>
                </a:solidFill>
              </a:rPr>
              <a:t> ®ã:</a:t>
            </a:r>
            <a:r>
              <a:rPr lang="en-US" altLang="en-US" b="1" dirty="0">
                <a:solidFill>
                  <a:schemeClr val="accent2"/>
                </a:solidFill>
              </a:rPr>
              <a:t> </a:t>
            </a:r>
            <a:endParaRPr lang="en-US" altLang="en-US" dirty="0"/>
          </a:p>
        </p:txBody>
      </p:sp>
      <p:sp>
        <p:nvSpPr>
          <p:cNvPr id="74836" name="Text Box 84"/>
          <p:cNvSpPr txBox="1">
            <a:spLocks noChangeArrowheads="1"/>
          </p:cNvSpPr>
          <p:nvPr/>
        </p:nvSpPr>
        <p:spPr bwMode="auto">
          <a:xfrm>
            <a:off x="2735263" y="3639479"/>
            <a:ext cx="6027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chemeClr val="accent2"/>
                </a:solidFill>
              </a:rPr>
              <a:t>C</a:t>
            </a:r>
            <a:r>
              <a:rPr lang="en-US" altLang="en-US" sz="2000" b="1" baseline="-25000" dirty="0">
                <a:solidFill>
                  <a:schemeClr val="accent2"/>
                </a:solidFill>
              </a:rPr>
              <a:t>M</a:t>
            </a:r>
            <a:r>
              <a:rPr lang="en-US" altLang="en-US" sz="2000" b="1" dirty="0">
                <a:solidFill>
                  <a:schemeClr val="accent2"/>
                </a:solidFill>
              </a:rPr>
              <a:t>: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nång</a:t>
            </a:r>
            <a:r>
              <a:rPr lang="en-US" altLang="en-US" sz="2000" b="1" dirty="0">
                <a:solidFill>
                  <a:schemeClr val="accent2"/>
                </a:solidFill>
              </a:rPr>
              <a:t> ®é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mol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cña</a:t>
            </a:r>
            <a:r>
              <a:rPr lang="en-US" altLang="en-US" sz="2000" b="1" dirty="0">
                <a:solidFill>
                  <a:schemeClr val="accent2"/>
                </a:solidFill>
              </a:rPr>
              <a:t> dung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dÞch</a:t>
            </a:r>
            <a:r>
              <a:rPr lang="en-US" altLang="en-US" sz="2000" b="1" dirty="0">
                <a:solidFill>
                  <a:schemeClr val="accent2"/>
                </a:solidFill>
              </a:rPr>
              <a:t> (</a:t>
            </a:r>
            <a:r>
              <a:rPr lang="en-US" altLang="en-US" sz="2000" b="1" dirty="0" err="1">
                <a:solidFill>
                  <a:schemeClr val="accent2"/>
                </a:solidFill>
              </a:rPr>
              <a:t>mol</a:t>
            </a:r>
            <a:r>
              <a:rPr lang="en-US" altLang="en-US" sz="2000" b="1" dirty="0">
                <a:solidFill>
                  <a:schemeClr val="accent2"/>
                </a:solidFill>
              </a:rPr>
              <a:t>/</a:t>
            </a:r>
            <a:r>
              <a:rPr lang="en-US" altLang="en-US" sz="2000" b="1" dirty="0" err="1">
                <a:solidFill>
                  <a:schemeClr val="accent2"/>
                </a:solidFill>
              </a:rPr>
              <a:t>lÝt</a:t>
            </a:r>
            <a:r>
              <a:rPr lang="en-US" altLang="en-US" sz="2000" b="1" dirty="0" smtClean="0">
                <a:solidFill>
                  <a:schemeClr val="accent2"/>
                </a:solidFill>
              </a:rPr>
              <a:t>) </a:t>
            </a:r>
            <a:r>
              <a:rPr lang="en-US" altLang="en-US" sz="2000" b="1" dirty="0" err="1" smtClean="0">
                <a:solidFill>
                  <a:schemeClr val="accent2"/>
                </a:solidFill>
              </a:rPr>
              <a:t>hoặc</a:t>
            </a:r>
            <a:r>
              <a:rPr lang="en-US" altLang="en-US" sz="2000" b="1" dirty="0" smtClean="0">
                <a:solidFill>
                  <a:schemeClr val="accent2"/>
                </a:solidFill>
              </a:rPr>
              <a:t> M</a:t>
            </a:r>
            <a:endParaRPr lang="en-US" altLang="en-US" sz="2000" dirty="0"/>
          </a:p>
        </p:txBody>
      </p:sp>
      <p:sp>
        <p:nvSpPr>
          <p:cNvPr id="74837" name="Text Box 85"/>
          <p:cNvSpPr txBox="1">
            <a:spLocks noChangeArrowheads="1"/>
          </p:cNvSpPr>
          <p:nvPr/>
        </p:nvSpPr>
        <p:spPr bwMode="auto">
          <a:xfrm>
            <a:off x="2735263" y="4005263"/>
            <a:ext cx="4249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>
                <a:solidFill>
                  <a:schemeClr val="accent2"/>
                </a:solidFill>
              </a:rPr>
              <a:t>n  :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sè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mol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chÊt</a:t>
            </a:r>
            <a:r>
              <a:rPr lang="en-US" altLang="en-US" sz="2000" b="1" dirty="0">
                <a:solidFill>
                  <a:schemeClr val="accent2"/>
                </a:solidFill>
              </a:rPr>
              <a:t> tan (</a:t>
            </a:r>
            <a:r>
              <a:rPr lang="en-US" altLang="en-US" sz="2000" b="1" dirty="0" err="1">
                <a:solidFill>
                  <a:schemeClr val="accent2"/>
                </a:solidFill>
              </a:rPr>
              <a:t>mol</a:t>
            </a:r>
            <a:r>
              <a:rPr lang="en-US" altLang="en-US" sz="2000" b="1" dirty="0">
                <a:solidFill>
                  <a:schemeClr val="accent2"/>
                </a:solidFill>
              </a:rPr>
              <a:t>)</a:t>
            </a:r>
            <a:endParaRPr lang="en-US" altLang="en-US" sz="2000" dirty="0"/>
          </a:p>
        </p:txBody>
      </p:sp>
      <p:sp>
        <p:nvSpPr>
          <p:cNvPr id="74838" name="Text Box 86"/>
          <p:cNvSpPr txBox="1">
            <a:spLocks noChangeArrowheads="1"/>
          </p:cNvSpPr>
          <p:nvPr/>
        </p:nvSpPr>
        <p:spPr bwMode="auto">
          <a:xfrm>
            <a:off x="2735263" y="4473575"/>
            <a:ext cx="4249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>
                <a:solidFill>
                  <a:schemeClr val="accent2"/>
                </a:solidFill>
              </a:rPr>
              <a:t>V  :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thÓ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tÝch</a:t>
            </a:r>
            <a:r>
              <a:rPr lang="en-US" altLang="en-US" sz="2000" b="1" dirty="0">
                <a:solidFill>
                  <a:schemeClr val="accent2"/>
                </a:solidFill>
              </a:rPr>
              <a:t> dung </a:t>
            </a:r>
            <a:r>
              <a:rPr lang="en-US" altLang="en-US" sz="2000" b="1" dirty="0" err="1">
                <a:solidFill>
                  <a:schemeClr val="accent2"/>
                </a:solidFill>
              </a:rPr>
              <a:t>dÞch</a:t>
            </a:r>
            <a:r>
              <a:rPr lang="en-US" altLang="en-US" sz="2000" b="1" dirty="0">
                <a:solidFill>
                  <a:schemeClr val="accent2"/>
                </a:solidFill>
              </a:rPr>
              <a:t> (</a:t>
            </a:r>
            <a:r>
              <a:rPr lang="en-US" altLang="en-US" sz="2000" b="1" dirty="0" err="1">
                <a:solidFill>
                  <a:schemeClr val="accent2"/>
                </a:solidFill>
              </a:rPr>
              <a:t>lÝt</a:t>
            </a:r>
            <a:r>
              <a:rPr lang="en-US" altLang="en-US" sz="2000" b="1" dirty="0">
                <a:solidFill>
                  <a:schemeClr val="accent2"/>
                </a:solidFill>
              </a:rPr>
              <a:t>)</a:t>
            </a:r>
            <a:endParaRPr lang="en-US" altLang="en-US" sz="2000" dirty="0"/>
          </a:p>
        </p:txBody>
      </p:sp>
      <p:sp>
        <p:nvSpPr>
          <p:cNvPr id="74839" name="Text Box 87"/>
          <p:cNvSpPr txBox="1">
            <a:spLocks noChangeArrowheads="1"/>
          </p:cNvSpPr>
          <p:nvPr/>
        </p:nvSpPr>
        <p:spPr bwMode="auto">
          <a:xfrm>
            <a:off x="1727200" y="4941888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b="1" dirty="0" err="1">
                <a:solidFill>
                  <a:srgbClr val="FF0066"/>
                </a:solidFill>
              </a:rPr>
              <a:t>Chó</a:t>
            </a:r>
            <a:r>
              <a:rPr lang="en-US" altLang="en-US" b="1" dirty="0">
                <a:solidFill>
                  <a:srgbClr val="FF0066"/>
                </a:solidFill>
              </a:rPr>
              <a:t> ý:</a:t>
            </a:r>
            <a:endParaRPr lang="en-US" altLang="en-US" b="1" baseline="30000" dirty="0">
              <a:solidFill>
                <a:srgbClr val="FF0066"/>
              </a:solidFill>
            </a:endParaRPr>
          </a:p>
        </p:txBody>
      </p:sp>
      <p:sp>
        <p:nvSpPr>
          <p:cNvPr id="74840" name="Text Box 88"/>
          <p:cNvSpPr txBox="1">
            <a:spLocks noChangeArrowheads="1"/>
          </p:cNvSpPr>
          <p:nvPr/>
        </p:nvSpPr>
        <p:spPr bwMode="auto">
          <a:xfrm>
            <a:off x="2879725" y="4941888"/>
            <a:ext cx="28797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66"/>
                </a:solidFill>
              </a:rPr>
              <a:t>1 </a:t>
            </a:r>
            <a:r>
              <a:rPr lang="en-US" altLang="en-US" sz="2000" b="1" dirty="0" err="1">
                <a:solidFill>
                  <a:srgbClr val="FF0066"/>
                </a:solidFill>
              </a:rPr>
              <a:t>lÝt</a:t>
            </a:r>
            <a:r>
              <a:rPr lang="en-US" altLang="en-US" sz="2000" b="1" dirty="0">
                <a:solidFill>
                  <a:srgbClr val="FF0066"/>
                </a:solidFill>
              </a:rPr>
              <a:t> = 1000ml</a:t>
            </a:r>
            <a:r>
              <a:rPr lang="en-US" altLang="en-US" sz="2000" b="1" dirty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000" b="1" baseline="30000" dirty="0">
              <a:solidFill>
                <a:srgbClr val="FF0066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000" b="1" baseline="300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27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48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48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48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7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748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748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748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48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80"/>
                                        <p:tgtEl>
                                          <p:spTgt spid="748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80"/>
                                        <p:tgtEl>
                                          <p:spTgt spid="748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80"/>
                                        <p:tgtEl>
                                          <p:spTgt spid="748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30" grpId="0"/>
      <p:bldP spid="74832" grpId="0"/>
      <p:bldP spid="74833" grpId="0"/>
      <p:bldP spid="74835" grpId="0"/>
      <p:bldP spid="74836" grpId="0"/>
      <p:bldP spid="74837" grpId="0"/>
      <p:bldP spid="74838" grpId="0"/>
      <p:bldP spid="74839" grpId="0"/>
      <p:bldP spid="748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229600" cy="6248400"/>
              </a:xfrm>
            </p:spPr>
            <p:txBody>
              <a:bodyPr>
                <a:normAutofit/>
              </a:bodyPr>
              <a:lstStyle/>
              <a:p>
                <a:endParaRPr lang="en-US" dirty="0" smtClean="0"/>
              </a:p>
              <a:p>
                <a:pPr lvl="0"/>
                <a:r>
                  <a:rPr lang="en-US" sz="2400" b="1" u="sng" dirty="0" err="1"/>
                  <a:t>Ví</a:t>
                </a:r>
                <a:r>
                  <a:rPr lang="en-US" sz="2400" b="1" u="sng" dirty="0"/>
                  <a:t> </a:t>
                </a:r>
                <a:r>
                  <a:rPr lang="en-US" sz="2400" b="1" u="sng" dirty="0" err="1"/>
                  <a:t>dụ</a:t>
                </a:r>
                <a:r>
                  <a:rPr lang="en-US" sz="2400" b="1" u="sng" dirty="0"/>
                  <a:t> </a:t>
                </a:r>
                <a:r>
                  <a:rPr lang="en-US" sz="2400" dirty="0" smtClean="0"/>
                  <a:t>: </a:t>
                </a:r>
                <a:r>
                  <a:rPr lang="en-US" sz="2400" dirty="0" err="1"/>
                  <a:t>Tính</a:t>
                </a:r>
                <a:r>
                  <a:rPr lang="en-US" sz="2400" dirty="0"/>
                  <a:t> </a:t>
                </a:r>
                <a:r>
                  <a:rPr lang="en-US" sz="2400" dirty="0" err="1" smtClean="0"/>
                  <a:t>nồng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độ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mol</a:t>
                </a:r>
                <a:r>
                  <a:rPr lang="en-US" sz="2400" dirty="0"/>
                  <a:t> </a:t>
                </a:r>
                <a:r>
                  <a:rPr lang="en-US" sz="2400" dirty="0" err="1" smtClean="0"/>
                  <a:t>của</a:t>
                </a:r>
                <a:r>
                  <a:rPr lang="en-US" sz="2400" dirty="0" smtClean="0"/>
                  <a:t> </a:t>
                </a:r>
                <a:r>
                  <a:rPr lang="en-US" sz="2400" dirty="0" smtClean="0"/>
                  <a:t>3,65g </a:t>
                </a:r>
                <a:r>
                  <a:rPr lang="en-US" sz="2400" dirty="0" err="1" smtClean="0"/>
                  <a:t>Hydrocloric</a:t>
                </a:r>
                <a:r>
                  <a:rPr lang="en-US" sz="2400" dirty="0" smtClean="0"/>
                  <a:t> acid (</a:t>
                </a:r>
                <a:r>
                  <a:rPr lang="en-US" sz="2400" dirty="0" err="1" smtClean="0"/>
                  <a:t>HCl</a:t>
                </a:r>
                <a:r>
                  <a:rPr lang="en-US" sz="2400" dirty="0" smtClean="0"/>
                  <a:t>) </a:t>
                </a:r>
                <a:r>
                  <a:rPr lang="en-US" sz="2400" dirty="0" err="1"/>
                  <a:t>có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trong</a:t>
                </a:r>
                <a:r>
                  <a:rPr lang="en-US" sz="2400" dirty="0"/>
                  <a:t> 300ml </a:t>
                </a:r>
                <a:r>
                  <a:rPr lang="en-US" sz="2400" dirty="0" err="1"/>
                  <a:t>dd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HCl</a:t>
                </a:r>
                <a:r>
                  <a:rPr lang="en-US" sz="2400" dirty="0"/>
                  <a:t> </a:t>
                </a:r>
                <a:endParaRPr lang="en-US" sz="2400" dirty="0" smtClean="0"/>
              </a:p>
              <a:p>
                <a:pPr lvl="0"/>
                <a:r>
                  <a:rPr lang="en-US" sz="2400" dirty="0" smtClean="0"/>
                  <a:t>( H=1,Cl=35,5)</a:t>
                </a:r>
                <a:endParaRPr lang="en-US" sz="2400" dirty="0"/>
              </a:p>
              <a:p>
                <a:pPr lvl="0"/>
                <a:r>
                  <a:rPr lang="en-US" sz="2400" dirty="0"/>
                  <a:t/>
                </a:r>
                <a:br>
                  <a:rPr lang="en-US" sz="2400" dirty="0"/>
                </a:br>
                <a:r>
                  <a:rPr lang="en-US" sz="2400" dirty="0" err="1" smtClean="0"/>
                  <a:t>Giải</a:t>
                </a:r>
                <a:r>
                  <a:rPr lang="en-US" sz="2400" dirty="0"/>
                  <a:t>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           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𝐻𝐶𝑙</m:t>
                        </m:r>
                      </m:sub>
                    </m:sSub>
                  </m:oMath>
                </a14:m>
                <a:r>
                  <a:rPr lang="en-US" dirty="0" smtClean="0"/>
                  <a:t>=300ml=0,3 l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vi-VN"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𝐻𝐶𝑙</m:t>
                        </m:r>
                      </m:sub>
                    </m:sSub>
                    <m:r>
                      <a:rPr lang="vi-VN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den>
                    </m:f>
                    <m:r>
                      <a:rPr lang="vi-VN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36,5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65</m:t>
                        </m:r>
                      </m:den>
                    </m:f>
                    <m:r>
                      <a:rPr lang="vi-VN" i="1">
                        <a:latin typeface="Cambria Math" panose="02040503050406030204" pitchFamily="18" charset="0"/>
                      </a:rPr>
                      <m:t>=0,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vi-VN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vi-VN" i="1"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vi-V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vi-VN" dirty="0"/>
                  <a:t> 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𝐂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𝐌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𝐻𝐶𝑙</m:t>
                        </m:r>
                      </m:sub>
                    </m:sSub>
                    <m:r>
                      <a:rPr lang="en-US" sz="2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𝐧</m:t>
                            </m:r>
                          </m:e>
                          <m:sub/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𝐕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𝐝𝐝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 0,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0,3</m:t>
                        </m:r>
                      </m:den>
                    </m:f>
                  </m:oMath>
                </a14:m>
                <a:r>
                  <a:rPr lang="en-US" dirty="0" smtClean="0"/>
                  <a:t>=3(M)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229600" cy="6248400"/>
              </a:xfrm>
              <a:blipFill>
                <a:blip r:embed="rId2"/>
                <a:stretch>
                  <a:fillRect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90943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58A2C6-FE74-415C-8D0B-B560F8382468}"/>
              </a:ext>
            </a:extLst>
          </p:cNvPr>
          <p:cNvSpPr txBox="1"/>
          <p:nvPr/>
        </p:nvSpPr>
        <p:spPr>
          <a:xfrm>
            <a:off x="381000" y="316700"/>
            <a:ext cx="6661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CÔNG THỨC TÍNH THỂ TÍCH CHẤT KHÍ: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F31371D7-1D04-48B2-9986-3A2B1F640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421842"/>
              </p:ext>
            </p:extLst>
          </p:nvPr>
        </p:nvGraphicFramePr>
        <p:xfrm>
          <a:off x="544350" y="832725"/>
          <a:ext cx="8077200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924333998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938881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err="1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US" sz="2500" b="1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thức</a:t>
                      </a:r>
                      <a:r>
                        <a:rPr lang="en-US" sz="2500" b="1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cũ</a:t>
                      </a:r>
                      <a:endParaRPr lang="en-US" sz="25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err="1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Công</a:t>
                      </a:r>
                      <a:r>
                        <a:rPr lang="en-US" sz="2500" b="1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thức</a:t>
                      </a:r>
                      <a:r>
                        <a:rPr lang="en-US" sz="2500" b="1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điều</a:t>
                      </a:r>
                      <a:r>
                        <a:rPr lang="en-US" sz="2500" b="1" dirty="0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8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chỉnh</a:t>
                      </a:r>
                      <a:endParaRPr lang="en-US" sz="2500" b="1" dirty="0">
                        <a:solidFill>
                          <a:srgbClr val="008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98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Ở </a:t>
                      </a:r>
                      <a:r>
                        <a:rPr lang="en-US" sz="2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điều</a:t>
                      </a:r>
                      <a:r>
                        <a:rPr lang="en-US" sz="2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kiện</a:t>
                      </a:r>
                      <a:r>
                        <a:rPr lang="en-US" sz="2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</a:t>
                      </a:r>
                      <a:r>
                        <a:rPr lang="en-US" sz="2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chuẩn</a:t>
                      </a:r>
                      <a:r>
                        <a:rPr lang="en-US" sz="2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Nhiệt</a:t>
                      </a:r>
                      <a:r>
                        <a:rPr lang="en-US" sz="2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độ</a:t>
                      </a:r>
                      <a:r>
                        <a:rPr lang="en-US" sz="2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0</a:t>
                      </a:r>
                      <a:r>
                        <a:rPr lang="en-US" sz="25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Áp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suất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 atm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mol </a:t>
                      </a:r>
                      <a:r>
                        <a:rPr lang="en-US" sz="25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khí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chiếm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thể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tích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22,4 </a:t>
                      </a:r>
                      <a:r>
                        <a:rPr lang="en-US" sz="25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lít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= n.22,4 (</a:t>
                      </a:r>
                      <a:r>
                        <a:rPr lang="en-US" sz="25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lít</a:t>
                      </a:r>
                      <a:r>
                        <a:rPr lang="en-US" sz="25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Ở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điều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kiện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chuẩn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Nhiệt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độ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25</a:t>
                      </a:r>
                      <a:r>
                        <a:rPr lang="en-US" sz="2500" b="1" baseline="300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Áp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suất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 bar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mol </a:t>
                      </a:r>
                      <a:r>
                        <a:rPr lang="en-US" sz="25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chất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khí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chiếm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thể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tích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24,79 </a:t>
                      </a:r>
                      <a:r>
                        <a:rPr lang="en-US" sz="25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lít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= n.24,79 (</a:t>
                      </a:r>
                      <a:r>
                        <a:rPr lang="en-US" sz="2500" b="1" baseline="0" dirty="0" err="1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lít</a:t>
                      </a:r>
                      <a:r>
                        <a:rPr lang="en-US" sz="2500" b="1" baseline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5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50505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601DCA7-0356-41E9-AF47-96BE07FCA45B}"/>
              </a:ext>
            </a:extLst>
          </p:cNvPr>
          <p:cNvSpPr txBox="1"/>
          <p:nvPr/>
        </p:nvSpPr>
        <p:spPr>
          <a:xfrm>
            <a:off x="609600" y="4626750"/>
            <a:ext cx="7772400" cy="1751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</a:p>
          <a:p>
            <a:pPr>
              <a:lnSpc>
                <a:spcPct val="150000"/>
              </a:lnSpc>
            </a:pP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* </a:t>
            </a:r>
            <a:r>
              <a:rPr lang="en-US" sz="2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* 1 bar </a:t>
            </a:r>
            <a:r>
              <a:rPr lang="en-US" sz="2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 0,99 atm ( 0,986923267 atm)</a:t>
            </a:r>
            <a:endParaRPr lang="en-US" sz="25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32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609600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b="1" dirty="0" smtClean="0"/>
                  <a:t>CÔNG THỨC CẦN NHỚ</a:t>
                </a:r>
                <a:endParaRPr lang="en-US" dirty="0"/>
              </a:p>
              <a:p>
                <a:pPr lvl="0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𝑴</m:t>
                        </m:r>
                      </m:den>
                    </m:f>
                  </m:oMath>
                </a14:m>
                <a:endParaRPr lang="en-US" dirty="0"/>
              </a:p>
              <a:p>
                <a:pPr lvl="0"/>
                <a:r>
                  <a:rPr lang="en-US" b="1" dirty="0"/>
                  <a:t>m = n . M</a:t>
                </a: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𝟐𝟒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𝟕𝟗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. </m:t>
                    </m:r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(  đ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ề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u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ki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ệ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chu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ẩ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b="1" i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: </m:t>
                    </m:r>
                    <m:r>
                      <m:rPr>
                        <m:nor/>
                      </m:rPr>
                      <a:rPr lang="en-US" sz="28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25</m:t>
                    </m:r>
                    <m:r>
                      <m:rPr>
                        <m:nor/>
                      </m:rPr>
                      <a:rPr lang="en-US" sz="2800" b="1" baseline="300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o</m:t>
                    </m:r>
                    <m:r>
                      <m:rPr>
                        <m:nor/>
                      </m:rPr>
                      <a:rPr lang="en-US" sz="2800" b="1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C</m:t>
                    </m:r>
                  </m:oMath>
                </a14:m>
                <a:r>
                  <a:rPr lang="en-US" sz="2800" b="1" dirty="0" smtClean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1 bar )</a:t>
                </a:r>
                <a:endParaRPr lang="en-US" sz="2800" b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↑</m:t>
                            </m:r>
                          </m:sub>
                        </m:sSub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𝟕𝟗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b="1" dirty="0"/>
                  <a:t>n </a:t>
                </a:r>
                <a:r>
                  <a:rPr lang="en-US" b="1" dirty="0" err="1"/>
                  <a:t>là</a:t>
                </a:r>
                <a:r>
                  <a:rPr lang="en-US" b="1" dirty="0"/>
                  <a:t> </a:t>
                </a:r>
                <a:r>
                  <a:rPr lang="en-US" b="1" dirty="0" err="1"/>
                  <a:t>số</a:t>
                </a:r>
                <a:r>
                  <a:rPr lang="en-US" b="1" dirty="0"/>
                  <a:t> </a:t>
                </a:r>
                <a:r>
                  <a:rPr lang="en-US" b="1" dirty="0" err="1"/>
                  <a:t>mol</a:t>
                </a:r>
                <a:r>
                  <a:rPr lang="en-US" b="1" dirty="0"/>
                  <a:t> ( </a:t>
                </a:r>
                <a:r>
                  <a:rPr lang="en-US" b="1" dirty="0" err="1"/>
                  <a:t>đơn</a:t>
                </a:r>
                <a:r>
                  <a:rPr lang="en-US" b="1" dirty="0"/>
                  <a:t> </a:t>
                </a:r>
                <a:r>
                  <a:rPr lang="en-US" b="1" dirty="0" err="1"/>
                  <a:t>vị</a:t>
                </a:r>
                <a:r>
                  <a:rPr lang="en-US" b="1" dirty="0"/>
                  <a:t>: </a:t>
                </a:r>
                <a:r>
                  <a:rPr lang="en-US" b="1" dirty="0" err="1"/>
                  <a:t>mol</a:t>
                </a:r>
                <a:r>
                  <a:rPr lang="en-US" b="1" dirty="0"/>
                  <a:t> )</a:t>
                </a:r>
                <a:endParaRPr lang="en-US" dirty="0"/>
              </a:p>
              <a:p>
                <a:r>
                  <a:rPr lang="en-US" b="1" dirty="0"/>
                  <a:t>m </a:t>
                </a:r>
                <a:r>
                  <a:rPr lang="en-US" b="1" dirty="0" err="1"/>
                  <a:t>là</a:t>
                </a:r>
                <a:r>
                  <a:rPr lang="en-US" b="1" dirty="0"/>
                  <a:t> </a:t>
                </a:r>
                <a:r>
                  <a:rPr lang="en-US" b="1" dirty="0" err="1"/>
                  <a:t>khối</a:t>
                </a:r>
                <a:r>
                  <a:rPr lang="en-US" b="1" dirty="0"/>
                  <a:t> </a:t>
                </a:r>
                <a:r>
                  <a:rPr lang="en-US" b="1" dirty="0" err="1"/>
                  <a:t>lượng</a:t>
                </a:r>
                <a:r>
                  <a:rPr lang="en-US" b="1" dirty="0"/>
                  <a:t> </a:t>
                </a:r>
                <a:r>
                  <a:rPr lang="en-US" b="1" dirty="0" err="1"/>
                  <a:t>chất</a:t>
                </a:r>
                <a:r>
                  <a:rPr lang="en-US" b="1" dirty="0"/>
                  <a:t> ( </a:t>
                </a:r>
                <a:r>
                  <a:rPr lang="en-US" b="1" dirty="0" err="1"/>
                  <a:t>đơn</a:t>
                </a:r>
                <a:r>
                  <a:rPr lang="en-US" b="1" dirty="0"/>
                  <a:t> </a:t>
                </a:r>
                <a:r>
                  <a:rPr lang="en-US" b="1" dirty="0" err="1"/>
                  <a:t>vị</a:t>
                </a:r>
                <a:r>
                  <a:rPr lang="en-US" b="1" dirty="0"/>
                  <a:t>: g )</a:t>
                </a:r>
                <a:endParaRPr lang="en-US" dirty="0"/>
              </a:p>
              <a:p>
                <a:r>
                  <a:rPr lang="en-US" b="1" dirty="0"/>
                  <a:t>M: </a:t>
                </a:r>
                <a:r>
                  <a:rPr lang="en-US" b="1" dirty="0" err="1"/>
                  <a:t>khối</a:t>
                </a:r>
                <a:r>
                  <a:rPr lang="en-US" b="1" dirty="0"/>
                  <a:t> </a:t>
                </a:r>
                <a:r>
                  <a:rPr lang="en-US" b="1" dirty="0" err="1"/>
                  <a:t>lượng</a:t>
                </a:r>
                <a:r>
                  <a:rPr lang="en-US" b="1" dirty="0"/>
                  <a:t> </a:t>
                </a:r>
                <a:r>
                  <a:rPr lang="en-US" b="1" dirty="0" err="1"/>
                  <a:t>mol</a:t>
                </a:r>
                <a:r>
                  <a:rPr lang="en-US" b="1" dirty="0"/>
                  <a:t> </a:t>
                </a:r>
                <a:r>
                  <a:rPr lang="en-US" b="1" dirty="0" err="1"/>
                  <a:t>của</a:t>
                </a:r>
                <a:r>
                  <a:rPr lang="en-US" b="1" dirty="0"/>
                  <a:t> </a:t>
                </a:r>
                <a:r>
                  <a:rPr lang="en-US" b="1" dirty="0" err="1"/>
                  <a:t>chất</a:t>
                </a:r>
                <a:r>
                  <a:rPr lang="en-US" b="1" dirty="0"/>
                  <a:t> ( </a:t>
                </a:r>
                <a:r>
                  <a:rPr lang="en-US" b="1" dirty="0" err="1"/>
                  <a:t>đơn</a:t>
                </a:r>
                <a:r>
                  <a:rPr lang="en-US" b="1" dirty="0"/>
                  <a:t> </a:t>
                </a:r>
                <a:r>
                  <a:rPr lang="en-US" b="1" dirty="0" err="1"/>
                  <a:t>vị</a:t>
                </a:r>
                <a:r>
                  <a:rPr lang="en-US" b="1" dirty="0"/>
                  <a:t>: </a:t>
                </a:r>
                <a:r>
                  <a:rPr lang="en-US" b="1" dirty="0" smtClean="0"/>
                  <a:t>g/</a:t>
                </a:r>
                <a:r>
                  <a:rPr lang="en-US" b="1" dirty="0" err="1" smtClean="0"/>
                  <a:t>mol</a:t>
                </a:r>
                <a:r>
                  <a:rPr lang="en-US" b="1" dirty="0" smtClean="0"/>
                  <a:t> </a:t>
                </a:r>
                <a:r>
                  <a:rPr lang="en-US" b="1" dirty="0"/>
                  <a:t>)</a:t>
                </a:r>
                <a:endParaRPr lang="en-US" dirty="0"/>
              </a:p>
              <a:p>
                <a:r>
                  <a:rPr lang="en-US" b="1" dirty="0"/>
                  <a:t>V </a:t>
                </a:r>
                <a:r>
                  <a:rPr lang="en-US" b="1" dirty="0" err="1"/>
                  <a:t>là</a:t>
                </a:r>
                <a:r>
                  <a:rPr lang="en-US" b="1" dirty="0"/>
                  <a:t> </a:t>
                </a:r>
                <a:r>
                  <a:rPr lang="en-US" b="1" dirty="0" err="1"/>
                  <a:t>thể</a:t>
                </a:r>
                <a:r>
                  <a:rPr lang="en-US" b="1" dirty="0"/>
                  <a:t> </a:t>
                </a:r>
                <a:r>
                  <a:rPr lang="en-US" b="1" dirty="0" err="1"/>
                  <a:t>tích</a:t>
                </a:r>
                <a:r>
                  <a:rPr lang="en-US" b="1" dirty="0"/>
                  <a:t> </a:t>
                </a:r>
                <a:r>
                  <a:rPr lang="en-US" b="1" dirty="0" err="1"/>
                  <a:t>chất</a:t>
                </a:r>
                <a:r>
                  <a:rPr lang="en-US" b="1" dirty="0"/>
                  <a:t> </a:t>
                </a:r>
                <a:r>
                  <a:rPr lang="en-US" b="1" dirty="0" err="1"/>
                  <a:t>khí</a:t>
                </a:r>
                <a:r>
                  <a:rPr lang="en-US" b="1" dirty="0"/>
                  <a:t> ( </a:t>
                </a:r>
                <a:r>
                  <a:rPr lang="en-US" b="1" dirty="0" err="1"/>
                  <a:t>đơn</a:t>
                </a:r>
                <a:r>
                  <a:rPr lang="en-US" b="1" dirty="0"/>
                  <a:t> </a:t>
                </a:r>
                <a:r>
                  <a:rPr lang="en-US" b="1" dirty="0" err="1"/>
                  <a:t>vị</a:t>
                </a:r>
                <a:r>
                  <a:rPr lang="en-US" b="1" dirty="0"/>
                  <a:t>: l )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609600"/>
                <a:ext cx="8229600" cy="4525963"/>
              </a:xfrm>
              <a:blipFill>
                <a:blip r:embed="rId2"/>
                <a:stretch>
                  <a:fillRect t="-2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566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09600"/>
                <a:ext cx="8229600" cy="5397691"/>
              </a:xfrm>
            </p:spPr>
            <p:txBody>
              <a:bodyPr>
                <a:normAutofit/>
              </a:bodyPr>
              <a:lstStyle/>
              <a:p>
                <a:pPr marL="228600" indent="0" algn="just">
                  <a:spcBef>
                    <a:spcPts val="0"/>
                  </a:spcBef>
                </a:pPr>
                <a:r>
                  <a:rPr lang="en-US" sz="2800" dirty="0" err="1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Bài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1: C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ho 4,8g Mag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nesium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 Mg) tác dụng vừa đủ với dung dịch  su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l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furic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cid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 H</a:t>
                </a:r>
                <a:r>
                  <a:rPr lang="vi-VN" sz="2800" baseline="-25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2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SO</a:t>
                </a:r>
                <a:r>
                  <a:rPr lang="vi-VN" sz="2800" baseline="-25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4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thì thu được dung dịch muối Mag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nesium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su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l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fat ( MgSO</a:t>
                </a:r>
                <a:r>
                  <a:rPr lang="vi-VN" sz="2800" baseline="-25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4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và một lượng khí h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ydrogen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( H</a:t>
                </a:r>
                <a:r>
                  <a:rPr lang="vi-VN" sz="2800" baseline="-250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2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 thoát ra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228600" indent="0" algn="just">
                  <a:spcBef>
                    <a:spcPts val="0"/>
                  </a:spcBef>
                </a:pP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lvl="0" indent="0" algn="just">
                  <a:spcBef>
                    <a:spcPts val="0"/>
                  </a:spcBef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a)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Viết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PTHH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marR="0" lvl="0" indent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b)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Tính thể</a:t>
                </a: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tích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khí thoát ra 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ở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điều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kiện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chuẩn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25</m:t>
                    </m:r>
                    <m:r>
                      <m:rPr>
                        <m:nor/>
                      </m:rPr>
                      <a:rPr lang="en-US" sz="2400" baseline="300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o</m:t>
                    </m:r>
                    <m:r>
                      <m:rPr>
                        <m:nor/>
                      </m:rPr>
                      <a: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C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1 bar</a:t>
                </a:r>
                <a:r>
                  <a:rPr lang="en-US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)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marR="0" lvl="0" indent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c) </a:t>
                </a:r>
                <a:r>
                  <a:rPr lang="vi-VN" sz="2800" dirty="0" smtClean="0">
                    <a:latin typeface="Times New Roman" panose="02020603050405020304" pitchFamily="18" charset="0"/>
                    <a:ea typeface="Calibri" panose="020F0502020204030204" pitchFamily="34" charset="0"/>
                  </a:rPr>
                  <a:t>Tính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khối l</a:t>
                </a:r>
                <a:r>
                  <a:rPr lang="en-US" sz="28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ượng</a:t>
                </a:r>
                <a:r>
                  <a:rPr lang="en-US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của muối thu được.</a:t>
                </a:r>
                <a:endParaRPr lang="en-US" sz="28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228600" marR="0" indent="457200" algn="just"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vi-VN" sz="24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Cho Mg= 24; S= 32; O =16</a:t>
                </a:r>
                <a:endParaRPr lang="en-US" sz="2800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09600"/>
                <a:ext cx="8229600" cy="5397691"/>
              </a:xfrm>
              <a:blipFill>
                <a:blip r:embed="rId2"/>
                <a:stretch>
                  <a:fillRect l="-1481" t="-1130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30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vi-VN" dirty="0"/>
              <a:t>PTHH: Mg+ H</a:t>
            </a:r>
            <a:r>
              <a:rPr lang="vi-VN" baseline="-25000" dirty="0"/>
              <a:t>2</a:t>
            </a:r>
            <a:r>
              <a:rPr lang="vi-VN" dirty="0"/>
              <a:t>SO</a:t>
            </a:r>
            <a:r>
              <a:rPr lang="vi-VN" baseline="-25000" dirty="0"/>
              <a:t>4</a:t>
            </a:r>
            <a:r>
              <a:rPr lang="vi-VN" dirty="0">
                <a:sym typeface="Wingdings" panose="05000000000000000000" pitchFamily="2" charset="2"/>
              </a:rPr>
              <a:t></a:t>
            </a:r>
            <a:r>
              <a:rPr lang="vi-VN" dirty="0"/>
              <a:t> </a:t>
            </a:r>
            <a:r>
              <a:rPr lang="en-US" dirty="0" smtClean="0"/>
              <a:t>Mg</a:t>
            </a:r>
            <a:r>
              <a:rPr lang="vi-VN" dirty="0" smtClean="0"/>
              <a:t>SO</a:t>
            </a:r>
            <a:r>
              <a:rPr lang="vi-VN" baseline="-25000" dirty="0" smtClean="0"/>
              <a:t>4</a:t>
            </a:r>
            <a:r>
              <a:rPr lang="vi-VN" dirty="0" smtClean="0"/>
              <a:t> </a:t>
            </a:r>
            <a:r>
              <a:rPr lang="vi-VN" dirty="0"/>
              <a:t>+ H</a:t>
            </a:r>
            <a:r>
              <a:rPr lang="vi-VN" baseline="-25000" dirty="0"/>
              <a:t>2</a:t>
            </a:r>
            <a:r>
              <a:rPr lang="vi-VN" dirty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tle 2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vi-VN" dirty="0">
                    <a:effectLst/>
                  </a:rPr>
                  <a:t>Ta có: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vi-VN" i="1">
                            <a:effectLst/>
                            <a:latin typeface="Cambria Math" panose="02040503050406030204" pitchFamily="18" charset="0"/>
                          </a:rPr>
                          <m:t>𝑀𝑔</m:t>
                        </m:r>
                      </m:sub>
                    </m:sSub>
                    <m:r>
                      <a:rPr lang="vi-VN">
                        <a:effectLst/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effectLst/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vi-VN">
                                <a:effectLst/>
                                <a:latin typeface="Cambria Math" panose="02040503050406030204" pitchFamily="18" charset="0"/>
                              </a:rPr>
                              <m:t>M</m:t>
                            </m:r>
                          </m:e>
                          <m:sub/>
                        </m:sSub>
                      </m:den>
                    </m:f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4,8</m:t>
                        </m:r>
                      </m:num>
                      <m:den>
                        <m:r>
                          <a:rPr lang="vi-VN">
                            <a:effectLst/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=0,2 (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𝑚𝑜𝑙</m:t>
                    </m:r>
                    <m:r>
                      <a:rPr lang="vi-VN" i="1">
                        <a:effectLst/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vi-VN" dirty="0">
                    <a:effectLst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66800" y="1981200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(mol)	</a:t>
            </a:r>
            <a:r>
              <a:rPr lang="vi-VN" sz="2400" dirty="0"/>
              <a:t>1	1	</a:t>
            </a:r>
            <a:r>
              <a:rPr lang="en-US" sz="2400" dirty="0" smtClean="0"/>
              <a:t>        </a:t>
            </a:r>
            <a:r>
              <a:rPr lang="vi-VN" sz="2400" dirty="0" smtClean="0"/>
              <a:t>1    </a:t>
            </a:r>
            <a:r>
              <a:rPr lang="en-US" sz="2400" dirty="0" smtClean="0"/>
              <a:t>       </a:t>
            </a:r>
            <a:r>
              <a:rPr lang="vi-VN" sz="2400" dirty="0" smtClean="0"/>
              <a:t> </a:t>
            </a:r>
            <a:r>
              <a:rPr lang="vi-VN" sz="2400" dirty="0"/>
              <a:t>1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2350532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      </a:t>
            </a:r>
            <a:r>
              <a:rPr lang="vi-VN" sz="2400" dirty="0" smtClean="0">
                <a:solidFill>
                  <a:srgbClr val="FF0000"/>
                </a:solidFill>
              </a:rPr>
              <a:t>0,2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vi-VN" sz="2400" dirty="0" smtClean="0">
                <a:solidFill>
                  <a:srgbClr val="FF0000"/>
                </a:solidFill>
              </a:rPr>
              <a:t>0,2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olidFill>
                  <a:srgbClr val="FF0000"/>
                </a:solidFill>
              </a:rPr>
              <a:t>     </a:t>
            </a:r>
            <a:r>
              <a:rPr lang="vi-VN" sz="2400" dirty="0" smtClean="0">
                <a:solidFill>
                  <a:srgbClr val="FF0000"/>
                </a:solidFill>
              </a:rPr>
              <a:t>0,2 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vi-VN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</a:t>
            </a:r>
            <a:r>
              <a:rPr lang="vi-VN" sz="2400" dirty="0" smtClean="0">
                <a:solidFill>
                  <a:srgbClr val="FF0000"/>
                </a:solidFill>
              </a:rPr>
              <a:t>0,2</a:t>
            </a:r>
            <a:endParaRPr 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5800" y="3019069"/>
                <a:ext cx="8153400" cy="560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vi-VN" sz="28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vi-VN" sz="28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vi-VN" sz="280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vi-VN" sz="280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.24,79</m:t>
                      </m:r>
                      <m:r>
                        <a:rPr lang="vi-VN" sz="28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0,2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.24,79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4,96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( 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vi-VN" sz="2800" i="1">
                          <a:latin typeface="Cambria Math" panose="02040503050406030204" pitchFamily="18" charset="0"/>
                        </a:rPr>
                        <m:t> 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19069"/>
                <a:ext cx="8153400" cy="5602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295400" y="38862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m </a:t>
            </a:r>
            <a:r>
              <a:rPr lang="vi-VN" sz="2800" baseline="-25000" dirty="0"/>
              <a:t>MgSO4</a:t>
            </a:r>
            <a:r>
              <a:rPr lang="vi-VN" sz="2800" dirty="0"/>
              <a:t>=    n. M= 0,2. 120= 24g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35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5" grpId="0"/>
      <p:bldP spid="6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3893</TotalTime>
  <Words>562</Words>
  <Application>Microsoft Office PowerPoint</Application>
  <PresentationFormat>On-screen Show (4:3)</PresentationFormat>
  <Paragraphs>75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.VnArial</vt:lpstr>
      <vt:lpstr>.VnArialH</vt:lpstr>
      <vt:lpstr>Arial</vt:lpstr>
      <vt:lpstr>Calibri</vt:lpstr>
      <vt:lpstr>Cambria Math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Concourse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 có: n_Mg=  m_ /M_ =4,8/24=0,2 (mol) </vt:lpstr>
      <vt:lpstr>PowerPoint Presentation</vt:lpstr>
      <vt:lpstr>Ta có: n_Fe=  m_ /M_ =(8,4)/56=0,15 (mol)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Minh AN</dc:creator>
  <cp:lastModifiedBy>Admin</cp:lastModifiedBy>
  <cp:revision>145</cp:revision>
  <dcterms:created xsi:type="dcterms:W3CDTF">2021-01-04T19:04:50Z</dcterms:created>
  <dcterms:modified xsi:type="dcterms:W3CDTF">2021-09-10T04:46:21Z</dcterms:modified>
</cp:coreProperties>
</file>